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99" r:id="rId5"/>
    <p:sldId id="257" r:id="rId6"/>
    <p:sldId id="301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DCDCD"/>
    <a:srgbClr val="BCBC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708" autoAdjust="0"/>
  </p:normalViewPr>
  <p:slideViewPr>
    <p:cSldViewPr snapToGrid="0">
      <p:cViewPr varScale="1">
        <p:scale>
          <a:sx n="65" d="100"/>
          <a:sy n="65" d="100"/>
        </p:scale>
        <p:origin x="10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FEFF1F-E41E-4E70-9165-44D5B3327FD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96C14D-F845-4637-9CD3-993DC7FFE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06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Πηγή περιεχομένου: REVISED ΟΜΙΛΙΑ ΔΙΕΥΘΥΝΤΗ ΔΑΟΕ.docx, γραμμές 12–21.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Πηγή περιεχομένου: REVISED ΟΜΙΛΙΑ ΔΙΕΥΘΥΝΤΗ ΔΑΟΕ.docx, γραμμές 33–44.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Πηγή περιεχομένου: REVISED ΟΜΙΛΙΑ ΔΙΕΥΘΥΝΤΗ ΔΑΟΕ.docx, γραμμές 45–50.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Πηγή περιεχομένου: REVISED ΟΜΙΛΙΑ ΔΙΕΥΘΥΝΤΗ ΔΑΟΕ.docx, γραμμές 51–71.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Πηγή περιεχομένου: REVISED ΟΜΙΛΙΑ ΔΙΕΥΘΥΝΤΗ ΔΑΟΕ.docx, γραμμές 72–85.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Πηγή περιεχομένου: REVISED ΟΜΙΛΙΑ ΔΙΕΥΘΥΝΤΗ ΔΑΟΕ.docx, γραμμές 97–107.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1B9AC6-3B82-B8AD-6536-F7385D0C95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3147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FB6E7-0575-4321-8705-AE2F0F22E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0BB62-4B9F-46FC-AC91-5C4B854482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44646-9C0F-45D4-85DA-8BCCFF6A9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5B986-09EB-4E47-979A-34C7880BC95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0896F-ADD3-41D7-937C-EC735CDAC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14733-F681-4410-945C-C8B6D60C0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2EBE-FA4A-4DCC-A1D6-04D1F209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6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08830-1C0A-4278-87D8-38C5D69DC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BA426-C0B8-4A95-B753-7A6DF7529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87A3B-C41F-4E6E-8A6F-EB275CE58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5B986-09EB-4E47-979A-34C7880BC95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59EC4-D502-4201-AA33-D25E538C2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1BAE9-791D-4280-B37F-268DAD94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2EBE-FA4A-4DCC-A1D6-04D1F209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87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A0BE3-7C89-44B6-97DF-D1D63F82C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3A601-C486-4FA3-B5CF-A6A0F31FA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E169F-1E77-402A-9008-79BCB58E3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5B986-09EB-4E47-979A-34C7880BC95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AA071-11B6-4625-8A05-D578D44D0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BDFE8-61BE-409E-A451-5DE4D168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2EBE-FA4A-4DCC-A1D6-04D1F209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2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65954-3CAA-40E9-BBFB-85627C72F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604C2-B196-4DA2-8222-69A67819F1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4367A3-98A0-4186-B66D-6AD4C6258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00A45-18C2-45F7-96FD-C89401901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5B986-09EB-4E47-979A-34C7880BC95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99E46-8F69-46AD-8326-D017432B9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80241-FCC5-434E-BCF4-A49C99E32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2EBE-FA4A-4DCC-A1D6-04D1F209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53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300D5-8B25-4E3D-9FC9-418D0FB34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4DA451-0016-40CB-AAB8-327FF1013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50C98-B74E-4127-A236-67657B082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E2DB10-5B95-4765-8D65-E41BDFE7E4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A35AFB-6DEA-404F-86A9-01BF3E95A9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21279E-3A6C-4A06-9624-F4FA73AC2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5B986-09EB-4E47-979A-34C7880BC95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8F096C-4482-4006-9038-1A9D9243F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35CB6-3B64-4443-8BAA-4398578D7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2EBE-FA4A-4DCC-A1D6-04D1F209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16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39B25-08FA-4656-9B25-1DC039127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3EBFD0-4A08-4105-B3BD-A25883E2F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5B986-09EB-4E47-979A-34C7880BC95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7C882-ACD8-422D-8298-0CF2DCE74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323EFF-CE90-4308-A69E-893FA620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2EBE-FA4A-4DCC-A1D6-04D1F209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75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696BE8-20D6-494F-B9ED-0622428FD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5B986-09EB-4E47-979A-34C7880BC95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880FC2-DA43-44C7-AFB2-C4ABABF5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3E2E19-6A9A-4A3C-B16B-4CD0022D3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2EBE-FA4A-4DCC-A1D6-04D1F209A924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0CCF0E2-8628-2DAE-D3C3-68444F0923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2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3579C-6521-4629-9C5D-5ED1E1A4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914DD-EB96-49D7-B4A6-5E098D80F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DA206-6317-4178-A6A7-60107A0AD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CE75F9-BA1C-44DF-9DB3-C9455CC17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5B986-09EB-4E47-979A-34C7880BC95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25FD40-D66D-4889-A546-5DB257EAE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EEDB7-6E9D-49AD-BE1D-30D9A3B19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2EBE-FA4A-4DCC-A1D6-04D1F209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502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B1565-7455-4E2E-B22F-85E93C3FD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93A13F-E34E-411A-A18D-202310B11F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B2D77-8E23-4804-AEB9-66B8E94D8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65D98A-AB78-4DF2-8AD9-CE1BE42D2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5B986-09EB-4E47-979A-34C7880BC95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770E1-3E67-40FD-8481-B3AE67232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0CD64-C99B-49E1-996A-3E968AEF3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2EBE-FA4A-4DCC-A1D6-04D1F209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44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C77F1-85B9-4DD8-8FDB-41BA16BE0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9E95B-8A53-4DE2-B562-BEF6FACED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B6C47-986F-424C-8BD6-D5CC5F5A3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5B986-09EB-4E47-979A-34C7880BC95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3399C-DB6D-426E-BDAA-9877B87A3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432FF-39E8-4B54-A64B-05C714EAB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2EBE-FA4A-4DCC-A1D6-04D1F209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37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A55BC4-E3A3-42AC-AC9A-A94B7D57EB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EF7CB2-18D3-4253-BCB4-49F2CA67C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205D5-3E10-4EFB-B8BC-C4C0BAFD2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5B986-09EB-4E47-979A-34C7880BC95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291F6-A8BA-4FA6-BC0D-3CD567C4D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27D06-4754-4D4B-B52D-0D7009456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C2EBE-FA4A-4DCC-A1D6-04D1F209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90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763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06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471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D8DA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372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C45B7F66-45CE-F3A3-7C61-6D8687ACE46C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308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E1EA5D-0EFE-46AA-930A-5AB6583F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55A67-F9A0-4464-B3BF-B33FBE868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5A5F7-7607-40BF-A0E0-6ED568DA74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5B986-09EB-4E47-979A-34C7880BC95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703F5-7F97-4513-9C1F-3D2204F53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C4819-1559-4D91-B9B5-497A6AAA7A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C2EBE-FA4A-4DCC-A1D6-04D1F209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2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CB65B-BFB7-9608-C0C3-1ABE6412A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60775"/>
            <a:ext cx="9144000" cy="1655763"/>
          </a:xfrm>
        </p:spPr>
        <p:txBody>
          <a:bodyPr>
            <a:normAutofit/>
          </a:bodyPr>
          <a:lstStyle/>
          <a:p>
            <a:pPr marL="0" indent="0"/>
            <a:r>
              <a:rPr lang="en-US" sz="4800" b="1" dirty="0" err="1">
                <a:solidFill>
                  <a:srgbClr val="002060"/>
                </a:solidFill>
              </a:rPr>
              <a:t>Διε</a:t>
            </a:r>
            <a:r>
              <a:rPr lang="el-GR" sz="4800" b="1" dirty="0">
                <a:solidFill>
                  <a:srgbClr val="002060"/>
                </a:solidFill>
              </a:rPr>
              <a:t>ύ</a:t>
            </a:r>
            <a:r>
              <a:rPr lang="en-US" sz="4800" b="1" dirty="0" err="1">
                <a:solidFill>
                  <a:srgbClr val="002060"/>
                </a:solidFill>
              </a:rPr>
              <a:t>θυνση</a:t>
            </a:r>
            <a:r>
              <a:rPr lang="en-US" sz="4800" b="1" dirty="0">
                <a:solidFill>
                  <a:srgbClr val="002060"/>
                </a:solidFill>
              </a:rPr>
              <a:t> </a:t>
            </a:r>
            <a:r>
              <a:rPr lang="en-US" sz="4800" b="1" dirty="0" err="1">
                <a:solidFill>
                  <a:srgbClr val="002060"/>
                </a:solidFill>
              </a:rPr>
              <a:t>Αντιμετ</a:t>
            </a:r>
            <a:r>
              <a:rPr lang="el-GR" sz="4800" b="1" dirty="0">
                <a:solidFill>
                  <a:srgbClr val="002060"/>
                </a:solidFill>
              </a:rPr>
              <a:t>ώ</a:t>
            </a:r>
            <a:r>
              <a:rPr lang="en-US" sz="4800" b="1" dirty="0">
                <a:solidFill>
                  <a:srgbClr val="002060"/>
                </a:solidFill>
              </a:rPr>
              <a:t>π</a:t>
            </a:r>
            <a:r>
              <a:rPr lang="en-US" sz="4800" b="1" dirty="0" err="1">
                <a:solidFill>
                  <a:srgbClr val="002060"/>
                </a:solidFill>
              </a:rPr>
              <a:t>ισης</a:t>
            </a:r>
            <a:br>
              <a:rPr lang="en-US" sz="4800" dirty="0">
                <a:solidFill>
                  <a:srgbClr val="002060"/>
                </a:solidFill>
              </a:rPr>
            </a:br>
            <a:r>
              <a:rPr lang="en-US" sz="4800" b="1" dirty="0" err="1">
                <a:solidFill>
                  <a:srgbClr val="002060"/>
                </a:solidFill>
              </a:rPr>
              <a:t>Οργ</a:t>
            </a:r>
            <a:r>
              <a:rPr lang="en-US" sz="4800" b="1" dirty="0">
                <a:solidFill>
                  <a:srgbClr val="002060"/>
                </a:solidFill>
              </a:rPr>
              <a:t>ανωμ</a:t>
            </a:r>
            <a:r>
              <a:rPr lang="el-GR" sz="4800" b="1" dirty="0">
                <a:solidFill>
                  <a:srgbClr val="002060"/>
                </a:solidFill>
              </a:rPr>
              <a:t>έ</a:t>
            </a:r>
            <a:r>
              <a:rPr lang="en-US" sz="4800" b="1" dirty="0" err="1">
                <a:solidFill>
                  <a:srgbClr val="002060"/>
                </a:solidFill>
              </a:rPr>
              <a:t>νου</a:t>
            </a:r>
            <a:r>
              <a:rPr lang="en-US" sz="4800" b="1" dirty="0">
                <a:solidFill>
                  <a:srgbClr val="002060"/>
                </a:solidFill>
              </a:rPr>
              <a:t> </a:t>
            </a:r>
            <a:r>
              <a:rPr lang="en-US" sz="4800" b="1" dirty="0" err="1">
                <a:solidFill>
                  <a:srgbClr val="002060"/>
                </a:solidFill>
              </a:rPr>
              <a:t>Εγκλ</a:t>
            </a:r>
            <a:r>
              <a:rPr lang="el-GR" sz="4800" b="1" dirty="0">
                <a:solidFill>
                  <a:srgbClr val="002060"/>
                </a:solidFill>
              </a:rPr>
              <a:t>ή</a:t>
            </a:r>
            <a:r>
              <a:rPr lang="en-US" sz="4800" b="1" dirty="0">
                <a:solidFill>
                  <a:srgbClr val="002060"/>
                </a:solidFill>
              </a:rPr>
              <a:t>μα</a:t>
            </a:r>
            <a:r>
              <a:rPr lang="en-US" sz="4800" b="1" dirty="0" err="1">
                <a:solidFill>
                  <a:srgbClr val="002060"/>
                </a:solidFill>
              </a:rPr>
              <a:t>τος</a:t>
            </a:r>
            <a:endParaRPr lang="en-GB" sz="4800" dirty="0">
              <a:solidFill>
                <a:srgbClr val="00206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073940-52E5-B6C2-C9C0-E94FDA1EC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01006"/>
            <a:ext cx="9144000" cy="1356994"/>
          </a:xfrm>
        </p:spPr>
        <p:txBody>
          <a:bodyPr/>
          <a:lstStyle/>
          <a:p>
            <a:r>
              <a:rPr lang="en-US" dirty="0" err="1">
                <a:solidFill>
                  <a:srgbClr val="002060"/>
                </a:solidFill>
              </a:rPr>
              <a:t>Έν</a:t>
            </a:r>
            <a:r>
              <a:rPr lang="en-US" dirty="0">
                <a:solidFill>
                  <a:srgbClr val="002060"/>
                </a:solidFill>
              </a:rPr>
              <a:t>αρξη λειτουργίας της ΔΑΟΕ</a:t>
            </a:r>
            <a:endParaRPr lang="el-GR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Από </a:t>
            </a:r>
            <a:r>
              <a:rPr lang="en-US" b="1" dirty="0" err="1">
                <a:solidFill>
                  <a:srgbClr val="002060"/>
                </a:solidFill>
              </a:rPr>
              <a:t>την</a:t>
            </a:r>
            <a:r>
              <a:rPr lang="en-US" b="1" dirty="0">
                <a:solidFill>
                  <a:srgbClr val="002060"/>
                </a:solidFill>
              </a:rPr>
              <a:t> π</a:t>
            </a:r>
            <a:r>
              <a:rPr lang="en-US" b="1" dirty="0" err="1">
                <a:solidFill>
                  <a:srgbClr val="002060"/>
                </a:solidFill>
              </a:rPr>
              <a:t>ληροφορί</a:t>
            </a:r>
            <a:r>
              <a:rPr lang="en-US" b="1" dirty="0">
                <a:solidFill>
                  <a:srgbClr val="002060"/>
                </a:solidFill>
              </a:rPr>
              <a:t>α στην επιχειρησιακή δράση</a:t>
            </a:r>
            <a:endParaRPr lang="el-GR" b="1" dirty="0">
              <a:solidFill>
                <a:srgbClr val="002060"/>
              </a:solidFill>
            </a:endParaRPr>
          </a:p>
          <a:p>
            <a:r>
              <a:rPr lang="en-US" kern="0" spc="140" dirty="0" err="1">
                <a:solidFill>
                  <a:srgbClr val="002060"/>
                </a:solidFill>
              </a:rPr>
              <a:t>Διάσκεψη</a:t>
            </a:r>
            <a:r>
              <a:rPr lang="en-US" kern="0" spc="140" dirty="0">
                <a:solidFill>
                  <a:srgbClr val="002060"/>
                </a:solidFill>
              </a:rPr>
              <a:t> </a:t>
            </a:r>
            <a:r>
              <a:rPr lang="en-US" kern="0" spc="140" dirty="0" err="1">
                <a:solidFill>
                  <a:srgbClr val="002060"/>
                </a:solidFill>
              </a:rPr>
              <a:t>Τύ</a:t>
            </a:r>
            <a:r>
              <a:rPr lang="en-US" kern="0" spc="140" dirty="0">
                <a:solidFill>
                  <a:srgbClr val="002060"/>
                </a:solidFill>
              </a:rPr>
              <a:t>που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454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39140" y="738378"/>
            <a:ext cx="365760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kern="0" spc="160" dirty="0">
                <a:solidFill>
                  <a:srgbClr val="002060"/>
                </a:solidFill>
              </a:rPr>
              <a:t>Η ΑΠΕΙΛ</a:t>
            </a:r>
            <a:r>
              <a:rPr lang="el-GR" sz="3600" b="1" kern="0" spc="160" dirty="0">
                <a:solidFill>
                  <a:srgbClr val="002060"/>
                </a:solidFill>
              </a:rPr>
              <a:t>Η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65810" y="2034540"/>
            <a:ext cx="762381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2060"/>
                </a:solidFill>
              </a:rPr>
              <a:t>Η ευρωπαϊκή εικόνα του οργανωμένου εγκλήματος</a:t>
            </a:r>
            <a:endParaRPr lang="en-US" sz="2700" dirty="0">
              <a:solidFill>
                <a:srgbClr val="002060"/>
              </a:solidFill>
            </a:endParaRPr>
          </a:p>
        </p:txBody>
      </p:sp>
      <p:pic>
        <p:nvPicPr>
          <p:cNvPr id="4" name="Image 0" descr="/mnt/data/c75c774153.png"/>
          <p:cNvPicPr>
            <a:picLocks noChangeAspect="1"/>
          </p:cNvPicPr>
          <p:nvPr/>
        </p:nvPicPr>
        <p:blipFill>
          <a:blip r:embed="rId3"/>
          <a:srcRect l="17340" r="17340"/>
          <a:stretch/>
        </p:blipFill>
        <p:spPr>
          <a:xfrm>
            <a:off x="8701925" y="2891219"/>
            <a:ext cx="2865235" cy="2924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hape 3"/>
          <p:cNvSpPr/>
          <p:nvPr/>
        </p:nvSpPr>
        <p:spPr>
          <a:xfrm>
            <a:off x="1059180" y="2779776"/>
            <a:ext cx="1965960" cy="1298448"/>
          </a:xfrm>
          <a:prstGeom prst="roundRect">
            <a:avLst>
              <a:gd name="adj" fmla="val 5634"/>
            </a:avLst>
          </a:prstGeom>
          <a:solidFill>
            <a:srgbClr val="0D2E4C">
              <a:alpha val="96000"/>
            </a:srgbClr>
          </a:solidFill>
          <a:ln w="15240">
            <a:solidFill>
              <a:srgbClr val="21607B"/>
            </a:solidFill>
            <a:prstDash val="solid"/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1196340" y="2944368"/>
            <a:ext cx="1691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8B6D9"/>
                </a:solidFill>
              </a:rPr>
              <a:t>731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205484" y="3529584"/>
            <a:ext cx="1673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9F3FA"/>
                </a:solidFill>
              </a:rPr>
              <a:t>πλέον απειλητικά εγκληματικά δίκτυα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198876" y="2779776"/>
            <a:ext cx="1965960" cy="1298448"/>
          </a:xfrm>
          <a:prstGeom prst="roundRect">
            <a:avLst>
              <a:gd name="adj" fmla="val 5634"/>
            </a:avLst>
          </a:prstGeom>
          <a:solidFill>
            <a:srgbClr val="0D2E4C">
              <a:alpha val="96000"/>
            </a:srgbClr>
          </a:solidFill>
          <a:ln w="15240">
            <a:solidFill>
              <a:srgbClr val="21607B"/>
            </a:solidFill>
            <a:prstDash val="solid"/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336036" y="2944368"/>
            <a:ext cx="1691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8B6D9"/>
                </a:solidFill>
              </a:rPr>
              <a:t>400.000+</a:t>
            </a:r>
            <a:endParaRPr lang="en-US" sz="2700" dirty="0"/>
          </a:p>
        </p:txBody>
      </p:sp>
      <p:sp>
        <p:nvSpPr>
          <p:cNvPr id="11" name="Text 8"/>
          <p:cNvSpPr/>
          <p:nvPr/>
        </p:nvSpPr>
        <p:spPr>
          <a:xfrm>
            <a:off x="3345180" y="3529584"/>
            <a:ext cx="1673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9F3FA"/>
                </a:solidFill>
              </a:rPr>
              <a:t>μέλη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5338572" y="2779776"/>
            <a:ext cx="1965960" cy="1298448"/>
          </a:xfrm>
          <a:prstGeom prst="roundRect">
            <a:avLst>
              <a:gd name="adj" fmla="val 5634"/>
            </a:avLst>
          </a:prstGeom>
          <a:solidFill>
            <a:srgbClr val="0D2E4C">
              <a:alpha val="96000"/>
            </a:srgbClr>
          </a:solidFill>
          <a:ln w="15240">
            <a:solidFill>
              <a:srgbClr val="21607B"/>
            </a:solidFill>
            <a:prstDash val="solid"/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5475732" y="2944368"/>
            <a:ext cx="1691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8B6D9"/>
                </a:solidFill>
              </a:rPr>
              <a:t>118</a:t>
            </a:r>
            <a:endParaRPr lang="en-US" sz="2700" dirty="0"/>
          </a:p>
        </p:txBody>
      </p:sp>
      <p:sp>
        <p:nvSpPr>
          <p:cNvPr id="14" name="Text 11"/>
          <p:cNvSpPr/>
          <p:nvPr/>
        </p:nvSpPr>
        <p:spPr>
          <a:xfrm>
            <a:off x="5484876" y="3529584"/>
            <a:ext cx="1673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9F3FA"/>
                </a:solidFill>
              </a:rPr>
              <a:t>εθνικότητες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2119884" y="4398264"/>
            <a:ext cx="2240280" cy="1298448"/>
          </a:xfrm>
          <a:prstGeom prst="roundRect">
            <a:avLst>
              <a:gd name="adj" fmla="val 5634"/>
            </a:avLst>
          </a:prstGeom>
          <a:solidFill>
            <a:srgbClr val="0D2E4C">
              <a:alpha val="96000"/>
            </a:srgbClr>
          </a:solidFill>
          <a:ln w="15240">
            <a:solidFill>
              <a:srgbClr val="21607B"/>
            </a:solidFill>
            <a:prstDash val="solid"/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2257044" y="4562856"/>
            <a:ext cx="1965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3B33D"/>
                </a:solidFill>
              </a:rPr>
              <a:t>85%</a:t>
            </a:r>
            <a:endParaRPr lang="en-US" sz="2700" dirty="0"/>
          </a:p>
        </p:txBody>
      </p:sp>
      <p:sp>
        <p:nvSpPr>
          <p:cNvPr id="17" name="Text 14"/>
          <p:cNvSpPr/>
          <p:nvPr/>
        </p:nvSpPr>
        <p:spPr>
          <a:xfrm>
            <a:off x="2266188" y="5148072"/>
            <a:ext cx="1947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9F3FA"/>
                </a:solidFill>
              </a:rPr>
              <a:t>χρησιμοποιούν νόμιμες επιχειρηματικές δομές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5027676" y="4353375"/>
            <a:ext cx="2606040" cy="187452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2060"/>
                </a:solidFill>
              </a:rPr>
              <a:t>Όχι μεμονωμένοι δράστες. Διεθνοποιημένα δίκτυα που κινούνται ανάμεσα στην παράνομη και τη νόμιμη οικονομία.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471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D8DA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0832" y="452628"/>
            <a:ext cx="744550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kern="0" spc="160" dirty="0">
                <a:solidFill>
                  <a:srgbClr val="002060"/>
                </a:solidFill>
              </a:rPr>
              <a:t>ΕΝΙΑ</a:t>
            </a:r>
            <a:r>
              <a:rPr lang="el-GR" sz="3600" b="1" kern="0" spc="160" dirty="0">
                <a:solidFill>
                  <a:srgbClr val="002060"/>
                </a:solidFill>
              </a:rPr>
              <a:t>Ι</a:t>
            </a:r>
            <a:r>
              <a:rPr lang="en-US" sz="3600" b="1" kern="0" spc="160" dirty="0">
                <a:solidFill>
                  <a:srgbClr val="002060"/>
                </a:solidFill>
              </a:rPr>
              <a:t>Ο ΕΠΙΧΕΙΡΗΣΙΑΚ</a:t>
            </a:r>
            <a:r>
              <a:rPr lang="el-GR" sz="3600" b="1" kern="0" spc="160" dirty="0">
                <a:solidFill>
                  <a:srgbClr val="002060"/>
                </a:solidFill>
              </a:rPr>
              <a:t>Ο</a:t>
            </a:r>
            <a:r>
              <a:rPr lang="en-US" sz="3600" b="1" kern="0" spc="160" dirty="0">
                <a:solidFill>
                  <a:srgbClr val="002060"/>
                </a:solidFill>
              </a:rPr>
              <a:t> ΜΟΝΤ</a:t>
            </a:r>
            <a:r>
              <a:rPr lang="el-GR" sz="3600" b="1" kern="0" spc="160" dirty="0">
                <a:solidFill>
                  <a:srgbClr val="002060"/>
                </a:solidFill>
              </a:rPr>
              <a:t>Ε</a:t>
            </a:r>
            <a:r>
              <a:rPr lang="en-US" sz="3600" b="1" kern="0" spc="160" dirty="0">
                <a:solidFill>
                  <a:srgbClr val="002060"/>
                </a:solidFill>
              </a:rPr>
              <a:t>ΛΟ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95554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</a:rPr>
              <a:t>ΔΑΟΕ: Από την πληροφορία στην επιχειρησιακή δράση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4" name="Image 0" descr="/mnt/data/2984a5e239.png"/>
          <p:cNvPicPr>
            <a:picLocks noChangeAspect="1"/>
          </p:cNvPicPr>
          <p:nvPr/>
        </p:nvPicPr>
        <p:blipFill>
          <a:blip r:embed="rId3"/>
          <a:srcRect l="21521" t="8155" r="21521" b="16504"/>
          <a:stretch>
            <a:fillRect/>
          </a:stretch>
        </p:blipFill>
        <p:spPr>
          <a:xfrm>
            <a:off x="7692390" y="2313432"/>
            <a:ext cx="4023360" cy="3547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D7AC276-2E2D-4658-6B17-101A79F188C0}"/>
              </a:ext>
            </a:extLst>
          </p:cNvPr>
          <p:cNvGrpSpPr/>
          <p:nvPr/>
        </p:nvGrpSpPr>
        <p:grpSpPr>
          <a:xfrm>
            <a:off x="784098" y="2404872"/>
            <a:ext cx="6327648" cy="3200400"/>
            <a:chOff x="566928" y="1664208"/>
            <a:chExt cx="6327648" cy="3200400"/>
          </a:xfrm>
        </p:grpSpPr>
        <p:sp>
          <p:nvSpPr>
            <p:cNvPr id="5" name="Shape 2"/>
            <p:cNvSpPr/>
            <p:nvPr/>
          </p:nvSpPr>
          <p:spPr>
            <a:xfrm>
              <a:off x="566928" y="1664208"/>
              <a:ext cx="1901952" cy="1325880"/>
            </a:xfrm>
            <a:prstGeom prst="roundRect">
              <a:avLst/>
            </a:prstGeom>
            <a:solidFill>
              <a:srgbClr val="0D2E4C"/>
            </a:solidFill>
            <a:ln w="15240">
              <a:solidFill>
                <a:srgbClr val="18B6D9"/>
              </a:solidFill>
              <a:prstDash val="solid"/>
            </a:ln>
          </p:spPr>
        </p:sp>
        <p:sp>
          <p:nvSpPr>
            <p:cNvPr id="6" name="Text 3"/>
            <p:cNvSpPr/>
            <p:nvPr/>
          </p:nvSpPr>
          <p:spPr>
            <a:xfrm>
              <a:off x="685800" y="1801368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3B33D"/>
                  </a:solidFill>
                </a:rPr>
                <a:t>1</a:t>
              </a:r>
              <a:endParaRPr lang="en-US" sz="1600" dirty="0"/>
            </a:p>
          </p:txBody>
        </p:sp>
        <p:sp>
          <p:nvSpPr>
            <p:cNvPr id="7" name="Text 4"/>
            <p:cNvSpPr/>
            <p:nvPr/>
          </p:nvSpPr>
          <p:spPr>
            <a:xfrm>
              <a:off x="749808" y="2221992"/>
              <a:ext cx="1536192" cy="4297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Συλλογή</a:t>
              </a:r>
              <a:endParaRPr lang="en-US" sz="1400" dirty="0"/>
            </a:p>
          </p:txBody>
        </p:sp>
        <p:sp>
          <p:nvSpPr>
            <p:cNvPr id="8" name="Shape 5"/>
            <p:cNvSpPr/>
            <p:nvPr/>
          </p:nvSpPr>
          <p:spPr>
            <a:xfrm>
              <a:off x="2779776" y="1664208"/>
              <a:ext cx="1901952" cy="1325880"/>
            </a:xfrm>
            <a:prstGeom prst="roundRect">
              <a:avLst/>
            </a:prstGeom>
            <a:solidFill>
              <a:srgbClr val="0D2E4C"/>
            </a:solidFill>
            <a:ln w="15240">
              <a:solidFill>
                <a:srgbClr val="18B6D9"/>
              </a:solidFill>
              <a:prstDash val="solid"/>
            </a:ln>
          </p:spPr>
        </p:sp>
        <p:sp>
          <p:nvSpPr>
            <p:cNvPr id="9" name="Text 6"/>
            <p:cNvSpPr/>
            <p:nvPr/>
          </p:nvSpPr>
          <p:spPr>
            <a:xfrm>
              <a:off x="2898648" y="1801368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3B33D"/>
                  </a:solidFill>
                </a:rPr>
                <a:t>2</a:t>
              </a:r>
              <a:endParaRPr lang="en-US" sz="1600" dirty="0"/>
            </a:p>
          </p:txBody>
        </p:sp>
        <p:sp>
          <p:nvSpPr>
            <p:cNvPr id="10" name="Text 7"/>
            <p:cNvSpPr/>
            <p:nvPr/>
          </p:nvSpPr>
          <p:spPr>
            <a:xfrm>
              <a:off x="2962656" y="2221992"/>
              <a:ext cx="1536192" cy="4297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Αξιολόγηση</a:t>
              </a:r>
              <a:endParaRPr lang="en-US" sz="1400" dirty="0"/>
            </a:p>
          </p:txBody>
        </p:sp>
        <p:sp>
          <p:nvSpPr>
            <p:cNvPr id="11" name="Shape 8"/>
            <p:cNvSpPr/>
            <p:nvPr/>
          </p:nvSpPr>
          <p:spPr>
            <a:xfrm>
              <a:off x="4992624" y="1664208"/>
              <a:ext cx="1901952" cy="1325880"/>
            </a:xfrm>
            <a:prstGeom prst="roundRect">
              <a:avLst/>
            </a:prstGeom>
            <a:solidFill>
              <a:srgbClr val="0D2E4C"/>
            </a:solidFill>
            <a:ln w="15240">
              <a:solidFill>
                <a:srgbClr val="18B6D9"/>
              </a:solidFill>
              <a:prstDash val="solid"/>
            </a:ln>
          </p:spPr>
        </p:sp>
        <p:sp>
          <p:nvSpPr>
            <p:cNvPr id="12" name="Text 9"/>
            <p:cNvSpPr/>
            <p:nvPr/>
          </p:nvSpPr>
          <p:spPr>
            <a:xfrm>
              <a:off x="5111496" y="1801368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3B33D"/>
                  </a:solidFill>
                </a:rPr>
                <a:t>3</a:t>
              </a:r>
              <a:endParaRPr lang="en-US" sz="1600" dirty="0"/>
            </a:p>
          </p:txBody>
        </p:sp>
        <p:sp>
          <p:nvSpPr>
            <p:cNvPr id="13" name="Text 10"/>
            <p:cNvSpPr/>
            <p:nvPr/>
          </p:nvSpPr>
          <p:spPr>
            <a:xfrm>
              <a:off x="5175504" y="2221992"/>
              <a:ext cx="1536192" cy="4297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Ανάλυση</a:t>
              </a:r>
              <a:endParaRPr lang="en-US" sz="1400" dirty="0"/>
            </a:p>
          </p:txBody>
        </p:sp>
        <p:sp>
          <p:nvSpPr>
            <p:cNvPr id="14" name="Shape 11"/>
            <p:cNvSpPr/>
            <p:nvPr/>
          </p:nvSpPr>
          <p:spPr>
            <a:xfrm>
              <a:off x="566928" y="3538728"/>
              <a:ext cx="1901952" cy="1325880"/>
            </a:xfrm>
            <a:prstGeom prst="roundRect">
              <a:avLst/>
            </a:prstGeom>
            <a:solidFill>
              <a:srgbClr val="0D2E4C"/>
            </a:solidFill>
            <a:ln w="15240">
              <a:solidFill>
                <a:srgbClr val="18B6D9"/>
              </a:solidFill>
              <a:prstDash val="solid"/>
            </a:ln>
          </p:spPr>
        </p:sp>
        <p:sp>
          <p:nvSpPr>
            <p:cNvPr id="15" name="Text 12"/>
            <p:cNvSpPr/>
            <p:nvPr/>
          </p:nvSpPr>
          <p:spPr>
            <a:xfrm>
              <a:off x="685800" y="3675888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3B33D"/>
                  </a:solidFill>
                </a:rPr>
                <a:t>4</a:t>
              </a:r>
              <a:endParaRPr lang="en-US" sz="1600" dirty="0"/>
            </a:p>
          </p:txBody>
        </p:sp>
        <p:sp>
          <p:nvSpPr>
            <p:cNvPr id="16" name="Text 13"/>
            <p:cNvSpPr/>
            <p:nvPr/>
          </p:nvSpPr>
          <p:spPr>
            <a:xfrm>
              <a:off x="749808" y="4096512"/>
              <a:ext cx="1536192" cy="4297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Εκτίμηση κινδύνου</a:t>
              </a:r>
              <a:endParaRPr lang="en-US" sz="1400" dirty="0"/>
            </a:p>
          </p:txBody>
        </p:sp>
        <p:sp>
          <p:nvSpPr>
            <p:cNvPr id="17" name="Shape 14"/>
            <p:cNvSpPr/>
            <p:nvPr/>
          </p:nvSpPr>
          <p:spPr>
            <a:xfrm>
              <a:off x="2779776" y="3538728"/>
              <a:ext cx="1901952" cy="1325880"/>
            </a:xfrm>
            <a:prstGeom prst="roundRect">
              <a:avLst/>
            </a:prstGeom>
            <a:solidFill>
              <a:srgbClr val="0D2E4C"/>
            </a:solidFill>
            <a:ln w="15240">
              <a:solidFill>
                <a:srgbClr val="18B6D9"/>
              </a:solidFill>
              <a:prstDash val="solid"/>
            </a:ln>
          </p:spPr>
        </p:sp>
        <p:sp>
          <p:nvSpPr>
            <p:cNvPr id="18" name="Text 15"/>
            <p:cNvSpPr/>
            <p:nvPr/>
          </p:nvSpPr>
          <p:spPr>
            <a:xfrm>
              <a:off x="2898648" y="3675888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3B33D"/>
                  </a:solidFill>
                </a:rPr>
                <a:t>5</a:t>
              </a:r>
              <a:endParaRPr lang="en-US" sz="1600" dirty="0"/>
            </a:p>
          </p:txBody>
        </p:sp>
        <p:sp>
          <p:nvSpPr>
            <p:cNvPr id="19" name="Text 16"/>
            <p:cNvSpPr/>
            <p:nvPr/>
          </p:nvSpPr>
          <p:spPr>
            <a:xfrm>
              <a:off x="2962656" y="4096512"/>
              <a:ext cx="1536192" cy="4297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Επιχειρησιακός σχεδιασμός</a:t>
              </a:r>
              <a:endParaRPr lang="en-US" sz="1400" dirty="0"/>
            </a:p>
          </p:txBody>
        </p:sp>
        <p:sp>
          <p:nvSpPr>
            <p:cNvPr id="20" name="Shape 17"/>
            <p:cNvSpPr/>
            <p:nvPr/>
          </p:nvSpPr>
          <p:spPr>
            <a:xfrm>
              <a:off x="4992624" y="3538728"/>
              <a:ext cx="1901952" cy="1325880"/>
            </a:xfrm>
            <a:prstGeom prst="roundRect">
              <a:avLst/>
            </a:prstGeom>
            <a:solidFill>
              <a:srgbClr val="0F5269"/>
            </a:solidFill>
            <a:ln w="15240">
              <a:solidFill>
                <a:srgbClr val="F3B33D"/>
              </a:solidFill>
              <a:prstDash val="solid"/>
            </a:ln>
          </p:spPr>
        </p:sp>
        <p:sp>
          <p:nvSpPr>
            <p:cNvPr id="21" name="Text 18"/>
            <p:cNvSpPr/>
            <p:nvPr/>
          </p:nvSpPr>
          <p:spPr>
            <a:xfrm>
              <a:off x="5111496" y="3675888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3B33D"/>
                  </a:solidFill>
                </a:rPr>
                <a:t>6</a:t>
              </a:r>
              <a:endParaRPr lang="en-US" sz="1600" dirty="0"/>
            </a:p>
          </p:txBody>
        </p:sp>
        <p:sp>
          <p:nvSpPr>
            <p:cNvPr id="22" name="Text 19"/>
            <p:cNvSpPr/>
            <p:nvPr/>
          </p:nvSpPr>
          <p:spPr>
            <a:xfrm>
              <a:off x="5175504" y="4096512"/>
              <a:ext cx="1536192" cy="4297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</a:rPr>
                <a:t>Δράση</a:t>
              </a:r>
              <a:endParaRPr lang="en-US" sz="1400" dirty="0"/>
            </a:p>
          </p:txBody>
        </p:sp>
      </p:grpSp>
      <p:sp>
        <p:nvSpPr>
          <p:cNvPr id="23" name="Text 20"/>
          <p:cNvSpPr/>
          <p:nvPr/>
        </p:nvSpPr>
        <p:spPr>
          <a:xfrm>
            <a:off x="461772" y="5728716"/>
            <a:ext cx="6537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2060"/>
                </a:solidFill>
              </a:rPr>
              <a:t>Intelligence Led Policing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471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D8DA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566927"/>
            <a:ext cx="6416802" cy="6217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kern="0" spc="160" dirty="0">
                <a:solidFill>
                  <a:srgbClr val="002060"/>
                </a:solidFill>
              </a:rPr>
              <a:t>ΟΙΚΟΝΟΜΙΚ</a:t>
            </a:r>
            <a:r>
              <a:rPr lang="el-GR" sz="3600" b="1" kern="0" spc="160" dirty="0">
                <a:solidFill>
                  <a:srgbClr val="002060"/>
                </a:solidFill>
              </a:rPr>
              <a:t>Ε</a:t>
            </a:r>
            <a:r>
              <a:rPr lang="en-US" sz="3600" b="1" kern="0" spc="160" dirty="0">
                <a:solidFill>
                  <a:srgbClr val="002060"/>
                </a:solidFill>
              </a:rPr>
              <a:t>Σ ΔΙΕΡΕΥΝ</a:t>
            </a:r>
            <a:r>
              <a:rPr lang="el-GR" sz="3600" b="1" kern="0" spc="160" dirty="0">
                <a:solidFill>
                  <a:srgbClr val="002060"/>
                </a:solidFill>
              </a:rPr>
              <a:t>Η</a:t>
            </a:r>
            <a:r>
              <a:rPr lang="en-US" sz="3600" b="1" kern="0" spc="160" dirty="0">
                <a:solidFill>
                  <a:srgbClr val="002060"/>
                </a:solidFill>
              </a:rPr>
              <a:t>ΣΕΙΣ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1231466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2060"/>
                </a:solidFill>
              </a:rPr>
              <a:t>Πλήγμα στην οικονομική δύναμη των δικτύων</a:t>
            </a:r>
            <a:endParaRPr lang="en-US" sz="2700" dirty="0">
              <a:solidFill>
                <a:srgbClr val="002060"/>
              </a:solidFill>
            </a:endParaRPr>
          </a:p>
        </p:txBody>
      </p:sp>
      <p:pic>
        <p:nvPicPr>
          <p:cNvPr id="4" name="Image 0" descr="/mnt/data/eeb6079955.png"/>
          <p:cNvPicPr>
            <a:picLocks noChangeAspect="1"/>
          </p:cNvPicPr>
          <p:nvPr/>
        </p:nvPicPr>
        <p:blipFill>
          <a:blip r:embed="rId3"/>
          <a:srcRect l="8252" r="8252"/>
          <a:stretch/>
        </p:blipFill>
        <p:spPr>
          <a:xfrm>
            <a:off x="7694676" y="2584317"/>
            <a:ext cx="3936492" cy="3143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5D329B2-742E-B0E4-39C5-7FDA517C6452}"/>
              </a:ext>
            </a:extLst>
          </p:cNvPr>
          <p:cNvGrpSpPr/>
          <p:nvPr/>
        </p:nvGrpSpPr>
        <p:grpSpPr>
          <a:xfrm>
            <a:off x="1341120" y="2015880"/>
            <a:ext cx="4754880" cy="4314903"/>
            <a:chOff x="6812280" y="1572768"/>
            <a:chExt cx="4754880" cy="4434840"/>
          </a:xfrm>
        </p:grpSpPr>
        <p:sp>
          <p:nvSpPr>
            <p:cNvPr id="5" name="Shape 2"/>
            <p:cNvSpPr/>
            <p:nvPr/>
          </p:nvSpPr>
          <p:spPr>
            <a:xfrm>
              <a:off x="6812280" y="1572768"/>
              <a:ext cx="4754880" cy="4434840"/>
            </a:xfrm>
            <a:prstGeom prst="roundRect">
              <a:avLst/>
            </a:prstGeom>
            <a:solidFill>
              <a:srgbClr val="0A2742"/>
            </a:solidFill>
            <a:ln w="15240">
              <a:solidFill>
                <a:srgbClr val="31506B"/>
              </a:solidFill>
              <a:prstDash val="solid"/>
            </a:ln>
          </p:spPr>
        </p:sp>
        <p:sp>
          <p:nvSpPr>
            <p:cNvPr id="6" name="Shape 3"/>
            <p:cNvSpPr/>
            <p:nvPr/>
          </p:nvSpPr>
          <p:spPr>
            <a:xfrm>
              <a:off x="7114032" y="1874520"/>
              <a:ext cx="530352" cy="530352"/>
            </a:xfrm>
            <a:prstGeom prst="ellipse">
              <a:avLst/>
            </a:prstGeom>
            <a:solidFill>
              <a:srgbClr val="18B6D9"/>
            </a:solidFill>
            <a:ln w="12700">
              <a:solidFill>
                <a:srgbClr val="18B6D9"/>
              </a:solidFill>
              <a:prstDash val="solid"/>
            </a:ln>
          </p:spPr>
        </p:sp>
        <p:sp>
          <p:nvSpPr>
            <p:cNvPr id="7" name="Text 4"/>
            <p:cNvSpPr/>
            <p:nvPr/>
          </p:nvSpPr>
          <p:spPr>
            <a:xfrm>
              <a:off x="7114032" y="2015555"/>
              <a:ext cx="530352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6182B"/>
                  </a:solidFill>
                </a:rPr>
                <a:t>1</a:t>
              </a:r>
              <a:endParaRPr lang="en-US" sz="1200" dirty="0"/>
            </a:p>
          </p:txBody>
        </p:sp>
        <p:sp>
          <p:nvSpPr>
            <p:cNvPr id="8" name="Text 5"/>
            <p:cNvSpPr/>
            <p:nvPr/>
          </p:nvSpPr>
          <p:spPr>
            <a:xfrm>
              <a:off x="7845552" y="1856232"/>
              <a:ext cx="3246120" cy="6217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500" dirty="0">
                  <a:solidFill>
                    <a:srgbClr val="FFFFFF"/>
                  </a:solidFill>
                </a:rPr>
                <a:t>Παράλληλη οικονομική διερεύνηση</a:t>
              </a:r>
              <a:endParaRPr lang="en-US" sz="1500" dirty="0"/>
            </a:p>
          </p:txBody>
        </p:sp>
        <p:sp>
          <p:nvSpPr>
            <p:cNvPr id="9" name="Shape 6"/>
            <p:cNvSpPr/>
            <p:nvPr/>
          </p:nvSpPr>
          <p:spPr>
            <a:xfrm>
              <a:off x="7114032" y="2852928"/>
              <a:ext cx="530352" cy="530352"/>
            </a:xfrm>
            <a:prstGeom prst="ellipse">
              <a:avLst/>
            </a:prstGeom>
            <a:solidFill>
              <a:srgbClr val="18B6D9"/>
            </a:solidFill>
            <a:ln w="12700">
              <a:solidFill>
                <a:srgbClr val="18B6D9"/>
              </a:solidFill>
              <a:prstDash val="solid"/>
            </a:ln>
          </p:spPr>
        </p:sp>
        <p:sp>
          <p:nvSpPr>
            <p:cNvPr id="10" name="Text 7"/>
            <p:cNvSpPr/>
            <p:nvPr/>
          </p:nvSpPr>
          <p:spPr>
            <a:xfrm>
              <a:off x="7114032" y="2993962"/>
              <a:ext cx="530352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6182B"/>
                  </a:solidFill>
                </a:rPr>
                <a:t>2</a:t>
              </a:r>
              <a:endParaRPr lang="en-US" sz="1200" dirty="0"/>
            </a:p>
          </p:txBody>
        </p:sp>
        <p:sp>
          <p:nvSpPr>
            <p:cNvPr id="11" name="Text 8"/>
            <p:cNvSpPr/>
            <p:nvPr/>
          </p:nvSpPr>
          <p:spPr>
            <a:xfrm>
              <a:off x="7845552" y="2834640"/>
              <a:ext cx="3246120" cy="6217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500" dirty="0">
                  <a:solidFill>
                    <a:srgbClr val="FFFFFF"/>
                  </a:solidFill>
                </a:rPr>
                <a:t>Ακολούθηση της διαδρομής του παράνομου χρήματος</a:t>
              </a:r>
              <a:endParaRPr lang="en-US" sz="1500" dirty="0"/>
            </a:p>
          </p:txBody>
        </p:sp>
        <p:sp>
          <p:nvSpPr>
            <p:cNvPr id="12" name="Shape 9"/>
            <p:cNvSpPr/>
            <p:nvPr/>
          </p:nvSpPr>
          <p:spPr>
            <a:xfrm>
              <a:off x="7114032" y="3831336"/>
              <a:ext cx="530352" cy="530352"/>
            </a:xfrm>
            <a:prstGeom prst="ellipse">
              <a:avLst/>
            </a:prstGeom>
            <a:solidFill>
              <a:srgbClr val="18B6D9"/>
            </a:solidFill>
            <a:ln w="12700">
              <a:solidFill>
                <a:srgbClr val="18B6D9"/>
              </a:solidFill>
              <a:prstDash val="solid"/>
            </a:ln>
          </p:spPr>
        </p:sp>
        <p:sp>
          <p:nvSpPr>
            <p:cNvPr id="13" name="Text 10"/>
            <p:cNvSpPr/>
            <p:nvPr/>
          </p:nvSpPr>
          <p:spPr>
            <a:xfrm>
              <a:off x="7114032" y="3972370"/>
              <a:ext cx="530352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6182B"/>
                  </a:solidFill>
                </a:rPr>
                <a:t>3</a:t>
              </a:r>
              <a:endParaRPr lang="en-US" sz="1200" dirty="0"/>
            </a:p>
          </p:txBody>
        </p:sp>
        <p:sp>
          <p:nvSpPr>
            <p:cNvPr id="14" name="Text 11"/>
            <p:cNvSpPr/>
            <p:nvPr/>
          </p:nvSpPr>
          <p:spPr>
            <a:xfrm>
              <a:off x="7845552" y="3813048"/>
              <a:ext cx="3246120" cy="6217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500" dirty="0">
                  <a:solidFill>
                    <a:srgbClr val="FFFFFF"/>
                  </a:solidFill>
                </a:rPr>
                <a:t>Εντοπισμός και δέσμευση περιουσιακών στοιχείων</a:t>
              </a:r>
              <a:endParaRPr lang="en-US" sz="1500" dirty="0"/>
            </a:p>
          </p:txBody>
        </p:sp>
        <p:sp>
          <p:nvSpPr>
            <p:cNvPr id="15" name="Shape 12"/>
            <p:cNvSpPr/>
            <p:nvPr/>
          </p:nvSpPr>
          <p:spPr>
            <a:xfrm>
              <a:off x="7114032" y="4809744"/>
              <a:ext cx="530352" cy="530352"/>
            </a:xfrm>
            <a:prstGeom prst="ellipse">
              <a:avLst/>
            </a:prstGeom>
            <a:solidFill>
              <a:srgbClr val="F3B33D"/>
            </a:solidFill>
            <a:ln w="12700">
              <a:solidFill>
                <a:srgbClr val="F3B33D"/>
              </a:solidFill>
              <a:prstDash val="solid"/>
            </a:ln>
          </p:spPr>
        </p:sp>
        <p:sp>
          <p:nvSpPr>
            <p:cNvPr id="16" name="Text 13"/>
            <p:cNvSpPr/>
            <p:nvPr/>
          </p:nvSpPr>
          <p:spPr>
            <a:xfrm>
              <a:off x="7114032" y="4962527"/>
              <a:ext cx="530352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6182B"/>
                  </a:solidFill>
                </a:rPr>
                <a:t>4</a:t>
              </a:r>
              <a:endParaRPr lang="en-US" sz="1200" dirty="0"/>
            </a:p>
          </p:txBody>
        </p:sp>
        <p:sp>
          <p:nvSpPr>
            <p:cNvPr id="17" name="Text 14"/>
            <p:cNvSpPr/>
            <p:nvPr/>
          </p:nvSpPr>
          <p:spPr>
            <a:xfrm>
              <a:off x="7845552" y="4791456"/>
              <a:ext cx="3246120" cy="6217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F3B33D"/>
                  </a:solidFill>
                </a:rPr>
                <a:t>Στέρηση των πόρων που αναπαράγουν το έγκλημα</a:t>
              </a:r>
              <a:endParaRPr lang="en-US" sz="1500" dirty="0"/>
            </a:p>
          </p:txBody>
        </p:sp>
      </p:grp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471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D8DA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566928"/>
            <a:ext cx="531952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kern="0" spc="160" dirty="0">
                <a:solidFill>
                  <a:srgbClr val="002060"/>
                </a:solidFill>
              </a:rPr>
              <a:t>ΔΙΕΘΝ</a:t>
            </a:r>
            <a:r>
              <a:rPr lang="el-GR" sz="3600" b="1" kern="0" spc="160" dirty="0">
                <a:solidFill>
                  <a:srgbClr val="002060"/>
                </a:solidFill>
              </a:rPr>
              <a:t>Η</a:t>
            </a:r>
            <a:r>
              <a:rPr lang="en-US" sz="3600" b="1" kern="0" spc="160" dirty="0">
                <a:solidFill>
                  <a:srgbClr val="002060"/>
                </a:solidFill>
              </a:rPr>
              <a:t>Σ ΣΥΝΕΡΓΑΣ</a:t>
            </a:r>
            <a:r>
              <a:rPr lang="el-GR" sz="3600" b="1" kern="0" spc="160" dirty="0">
                <a:solidFill>
                  <a:srgbClr val="002060"/>
                </a:solidFill>
              </a:rPr>
              <a:t>Ι</a:t>
            </a:r>
            <a:r>
              <a:rPr lang="en-US" sz="3600" b="1" kern="0" spc="160" dirty="0">
                <a:solidFill>
                  <a:srgbClr val="002060"/>
                </a:solidFill>
              </a:rPr>
              <a:t>Α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21792" y="120700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2060"/>
                </a:solidFill>
              </a:rPr>
              <a:t>Ένα ευρωπαϊκό επιχειρησιακό δίκτυο</a:t>
            </a:r>
            <a:endParaRPr lang="en-US" sz="2700" dirty="0">
              <a:solidFill>
                <a:srgbClr val="002060"/>
              </a:solidFill>
            </a:endParaRPr>
          </a:p>
        </p:txBody>
      </p:sp>
      <p:pic>
        <p:nvPicPr>
          <p:cNvPr id="4" name="Image 0" descr="/mnt/data/11d0a533fc.png"/>
          <p:cNvPicPr>
            <a:picLocks noChangeAspect="1"/>
          </p:cNvPicPr>
          <p:nvPr/>
        </p:nvPicPr>
        <p:blipFill>
          <a:blip r:embed="rId3"/>
          <a:srcRect l="11634" r="11634"/>
          <a:stretch/>
        </p:blipFill>
        <p:spPr>
          <a:xfrm>
            <a:off x="7543800" y="2662843"/>
            <a:ext cx="3691890" cy="3207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 2"/>
          <p:cNvSpPr/>
          <p:nvPr/>
        </p:nvSpPr>
        <p:spPr>
          <a:xfrm>
            <a:off x="621792" y="1591056"/>
            <a:ext cx="614476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Το οργανωμένο έγκλημα δεν γνωρίζει σύνορα.</a:t>
            </a:r>
            <a:endParaRPr lang="en-US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Η επιχειρησιακή απάντηση δεν μπορεί να σταματά στα σύνορα μιας χώρας.</a:t>
            </a:r>
            <a:endParaRPr lang="en-US" sz="2000" dirty="0">
              <a:solidFill>
                <a:srgbClr val="00206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FC9EB24-3847-E4BB-903F-AF79FAAEA908}"/>
              </a:ext>
            </a:extLst>
          </p:cNvPr>
          <p:cNvGrpSpPr/>
          <p:nvPr/>
        </p:nvGrpSpPr>
        <p:grpSpPr>
          <a:xfrm>
            <a:off x="976122" y="3104388"/>
            <a:ext cx="4910328" cy="1673352"/>
            <a:chOff x="621792" y="3127248"/>
            <a:chExt cx="4910328" cy="1673352"/>
          </a:xfrm>
        </p:grpSpPr>
        <p:sp>
          <p:nvSpPr>
            <p:cNvPr id="6" name="Shape 3"/>
            <p:cNvSpPr/>
            <p:nvPr/>
          </p:nvSpPr>
          <p:spPr>
            <a:xfrm>
              <a:off x="621792" y="3127248"/>
              <a:ext cx="2331720" cy="713232"/>
            </a:xfrm>
            <a:prstGeom prst="roundRect">
              <a:avLst/>
            </a:prstGeom>
            <a:solidFill>
              <a:srgbClr val="0D2E4C"/>
            </a:solidFill>
            <a:ln w="13970">
              <a:solidFill>
                <a:srgbClr val="18B6D9"/>
              </a:solidFill>
              <a:prstDash val="solid"/>
            </a:ln>
          </p:spPr>
        </p:sp>
        <p:sp>
          <p:nvSpPr>
            <p:cNvPr id="7" name="Text 4"/>
            <p:cNvSpPr/>
            <p:nvPr/>
          </p:nvSpPr>
          <p:spPr>
            <a:xfrm>
              <a:off x="731520" y="3337560"/>
              <a:ext cx="210312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D9F3FA"/>
                  </a:solidFill>
                </a:rPr>
                <a:t>Europol</a:t>
              </a:r>
              <a:endParaRPr lang="en-US" sz="1600" dirty="0"/>
            </a:p>
          </p:txBody>
        </p:sp>
        <p:sp>
          <p:nvSpPr>
            <p:cNvPr id="8" name="Shape 5"/>
            <p:cNvSpPr/>
            <p:nvPr/>
          </p:nvSpPr>
          <p:spPr>
            <a:xfrm>
              <a:off x="3200400" y="3127248"/>
              <a:ext cx="2331720" cy="713232"/>
            </a:xfrm>
            <a:prstGeom prst="roundRect">
              <a:avLst/>
            </a:prstGeom>
            <a:solidFill>
              <a:srgbClr val="0D2E4C"/>
            </a:solidFill>
            <a:ln w="13970">
              <a:solidFill>
                <a:srgbClr val="18B6D9"/>
              </a:solidFill>
              <a:prstDash val="solid"/>
            </a:ln>
          </p:spPr>
        </p:sp>
        <p:sp>
          <p:nvSpPr>
            <p:cNvPr id="9" name="Text 6"/>
            <p:cNvSpPr/>
            <p:nvPr/>
          </p:nvSpPr>
          <p:spPr>
            <a:xfrm>
              <a:off x="3310128" y="3337560"/>
              <a:ext cx="210312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D9F3FA"/>
                  </a:solidFill>
                </a:rPr>
                <a:t>EMPACT</a:t>
              </a:r>
              <a:endParaRPr lang="en-US" sz="1600" dirty="0"/>
            </a:p>
          </p:txBody>
        </p:sp>
        <p:sp>
          <p:nvSpPr>
            <p:cNvPr id="10" name="Shape 7"/>
            <p:cNvSpPr/>
            <p:nvPr/>
          </p:nvSpPr>
          <p:spPr>
            <a:xfrm>
              <a:off x="621792" y="4087368"/>
              <a:ext cx="2331720" cy="713232"/>
            </a:xfrm>
            <a:prstGeom prst="roundRect">
              <a:avLst/>
            </a:prstGeom>
            <a:solidFill>
              <a:srgbClr val="0D2E4C"/>
            </a:solidFill>
            <a:ln w="13970">
              <a:solidFill>
                <a:srgbClr val="F3B33D"/>
              </a:solidFill>
              <a:prstDash val="solid"/>
            </a:ln>
          </p:spPr>
        </p:sp>
        <p:sp>
          <p:nvSpPr>
            <p:cNvPr id="11" name="Text 8"/>
            <p:cNvSpPr/>
            <p:nvPr/>
          </p:nvSpPr>
          <p:spPr>
            <a:xfrm>
              <a:off x="731520" y="4297680"/>
              <a:ext cx="210312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D9F3FA"/>
                  </a:solidFill>
                </a:rPr>
                <a:t>Ελληνική Αστυνομία</a:t>
              </a:r>
              <a:endParaRPr lang="en-US" sz="1600" dirty="0"/>
            </a:p>
          </p:txBody>
        </p:sp>
        <p:sp>
          <p:nvSpPr>
            <p:cNvPr id="12" name="Shape 9"/>
            <p:cNvSpPr/>
            <p:nvPr/>
          </p:nvSpPr>
          <p:spPr>
            <a:xfrm>
              <a:off x="3200400" y="4087368"/>
              <a:ext cx="2331720" cy="713232"/>
            </a:xfrm>
            <a:prstGeom prst="roundRect">
              <a:avLst/>
            </a:prstGeom>
            <a:solidFill>
              <a:srgbClr val="0D2E4C"/>
            </a:solidFill>
            <a:ln w="13970">
              <a:solidFill>
                <a:srgbClr val="F3B33D"/>
              </a:solidFill>
              <a:prstDash val="solid"/>
            </a:ln>
          </p:spPr>
        </p:sp>
        <p:sp>
          <p:nvSpPr>
            <p:cNvPr id="13" name="Text 10"/>
            <p:cNvSpPr/>
            <p:nvPr/>
          </p:nvSpPr>
          <p:spPr>
            <a:xfrm>
              <a:off x="3310128" y="4297680"/>
              <a:ext cx="210312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85000" lnSpcReduction="10000"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D9F3FA"/>
                  </a:solidFill>
                </a:rPr>
                <a:t>Ευρωπαϊκές αστυνομικές αρχές</a:t>
              </a:r>
              <a:endParaRPr lang="en-US" sz="1400" dirty="0"/>
            </a:p>
          </p:txBody>
        </p:sp>
      </p:grpSp>
      <p:sp>
        <p:nvSpPr>
          <p:cNvPr id="14" name="Text 11"/>
          <p:cNvSpPr/>
          <p:nvPr/>
        </p:nvSpPr>
        <p:spPr>
          <a:xfrm>
            <a:off x="1085850" y="5266944"/>
            <a:ext cx="465989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2060"/>
                </a:solidFill>
              </a:rPr>
              <a:t>Καλύτερη πληροφορία • Ταχύτερη αντίδραση • Πιο ολοκληρωμένες έρευνες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471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D8DA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566927"/>
            <a:ext cx="6851142" cy="767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kern="0" spc="160" dirty="0">
                <a:solidFill>
                  <a:srgbClr val="002060"/>
                </a:solidFill>
              </a:rPr>
              <a:t>ΕΠΙΧΕΙΡΗΣΙΑΚ</a:t>
            </a:r>
            <a:r>
              <a:rPr lang="el-GR" sz="3600" b="1" kern="0" spc="160" dirty="0">
                <a:solidFill>
                  <a:srgbClr val="002060"/>
                </a:solidFill>
              </a:rPr>
              <a:t>Ο</a:t>
            </a:r>
            <a:r>
              <a:rPr lang="en-US" sz="3600" b="1" kern="0" spc="160" dirty="0">
                <a:solidFill>
                  <a:srgbClr val="002060"/>
                </a:solidFill>
              </a:rPr>
              <a:t> ΑΠΟΤ</a:t>
            </a:r>
            <a:r>
              <a:rPr lang="el-GR" sz="3600" b="1" kern="0" spc="160" dirty="0">
                <a:solidFill>
                  <a:srgbClr val="002060"/>
                </a:solidFill>
              </a:rPr>
              <a:t>Ε</a:t>
            </a:r>
            <a:r>
              <a:rPr lang="en-US" sz="3600" b="1" kern="0" spc="160" dirty="0">
                <a:solidFill>
                  <a:srgbClr val="002060"/>
                </a:solidFill>
              </a:rPr>
              <a:t>ΛΕΣΜΑ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28650" y="1403604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2060"/>
                </a:solidFill>
              </a:rPr>
              <a:t>Το μέτρο της επιτυχίας: αποδόμηση των δικτύων</a:t>
            </a:r>
            <a:endParaRPr lang="en-US" sz="2700" dirty="0">
              <a:solidFill>
                <a:srgbClr val="00206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1051560" y="225171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40" dirty="0">
                <a:solidFill>
                  <a:srgbClr val="002060"/>
                </a:solidFill>
              </a:rPr>
              <a:t>ΟΧΙ ΜΟΝΟ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1737360" y="2748344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2060"/>
                </a:solidFill>
              </a:rPr>
              <a:t>ΣΥΛΛΗΨΕΙΣ</a:t>
            </a:r>
            <a:endParaRPr lang="en-US" sz="2700" dirty="0">
              <a:solidFill>
                <a:srgbClr val="00206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737360" y="3706749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2060"/>
                </a:solidFill>
              </a:rPr>
              <a:t>ΚΑΤΑΣΧΕΣΕΙΣ</a:t>
            </a:r>
            <a:endParaRPr lang="en-US" sz="2700" dirty="0">
              <a:solidFill>
                <a:srgbClr val="00206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1FAB35-2C2C-82BD-83E4-A5930F899985}"/>
              </a:ext>
            </a:extLst>
          </p:cNvPr>
          <p:cNvGrpSpPr/>
          <p:nvPr/>
        </p:nvGrpSpPr>
        <p:grpSpPr>
          <a:xfrm>
            <a:off x="4479038" y="2455164"/>
            <a:ext cx="7306056" cy="2057400"/>
            <a:chOff x="4297680" y="1508760"/>
            <a:chExt cx="7306056" cy="2057400"/>
          </a:xfrm>
        </p:grpSpPr>
        <p:sp>
          <p:nvSpPr>
            <p:cNvPr id="7" name="Shape 5"/>
            <p:cNvSpPr/>
            <p:nvPr/>
          </p:nvSpPr>
          <p:spPr>
            <a:xfrm>
              <a:off x="4297680" y="1901952"/>
              <a:ext cx="1143000" cy="1188720"/>
            </a:xfrm>
            <a:prstGeom prst="chevron">
              <a:avLst/>
            </a:prstGeom>
            <a:solidFill>
              <a:srgbClr val="18B6D9"/>
            </a:solidFill>
            <a:ln w="12700">
              <a:solidFill>
                <a:srgbClr val="18B6D9"/>
              </a:solidFill>
              <a:prstDash val="solid"/>
            </a:ln>
          </p:spPr>
        </p:sp>
        <p:sp>
          <p:nvSpPr>
            <p:cNvPr id="8" name="Shape 6"/>
            <p:cNvSpPr/>
            <p:nvPr/>
          </p:nvSpPr>
          <p:spPr>
            <a:xfrm>
              <a:off x="5623560" y="1508760"/>
              <a:ext cx="5980176" cy="2057400"/>
            </a:xfrm>
            <a:prstGeom prst="roundRect">
              <a:avLst/>
            </a:prstGeom>
            <a:solidFill>
              <a:srgbClr val="0D2E4C"/>
            </a:solidFill>
            <a:ln w="25400">
              <a:solidFill>
                <a:srgbClr val="F3B33D"/>
              </a:solidFill>
              <a:prstDash val="solid"/>
            </a:ln>
          </p:spPr>
        </p:sp>
        <p:sp>
          <p:nvSpPr>
            <p:cNvPr id="9" name="Text 7"/>
            <p:cNvSpPr/>
            <p:nvPr/>
          </p:nvSpPr>
          <p:spPr>
            <a:xfrm>
              <a:off x="5989320" y="1901952"/>
              <a:ext cx="525780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000" b="1" dirty="0">
                  <a:solidFill>
                    <a:srgbClr val="F3B33D"/>
                  </a:solidFill>
                </a:rPr>
                <a:t>ΑΠΟΔΟΜΗΣΗ</a:t>
              </a:r>
              <a:endParaRPr lang="en-US" sz="30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6172200" y="2578608"/>
              <a:ext cx="489204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FFFFFF"/>
                  </a:solidFill>
                </a:rPr>
                <a:t>των εγκληματικών δικτύων και των μηχανισμών που τα στηρίζουν</a:t>
              </a:r>
              <a:endParaRPr lang="en-US" sz="1600" dirty="0"/>
            </a:p>
          </p:txBody>
        </p:sp>
      </p:grpSp>
      <p:sp>
        <p:nvSpPr>
          <p:cNvPr id="11" name="Text 9"/>
          <p:cNvSpPr/>
          <p:nvPr/>
        </p:nvSpPr>
        <p:spPr>
          <a:xfrm>
            <a:off x="777240" y="4912614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2060"/>
                </a:solidFill>
              </a:rPr>
              <a:t>Πληροφορία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3063240" y="491261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2060"/>
                </a:solidFill>
              </a:rPr>
              <a:t>Εξειδικευμένες ομάδες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5577840" y="4912614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2060"/>
                </a:solidFill>
              </a:rPr>
              <a:t>Παράλληλες διερευνήσεις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8412480" y="4912614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2060"/>
                </a:solidFill>
              </a:rPr>
              <a:t>Εθνική &amp; διεθνής συνεργασία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908810" y="5623560"/>
            <a:ext cx="8503920" cy="1"/>
          </a:xfrm>
          <a:prstGeom prst="line">
            <a:avLst/>
          </a:prstGeom>
          <a:noFill/>
          <a:ln w="38100">
            <a:solidFill>
              <a:srgbClr val="18B6D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471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D8DA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89F535E-24A9-262F-F7AC-EA0A65790ACB}"/>
              </a:ext>
            </a:extLst>
          </p:cNvPr>
          <p:cNvGrpSpPr/>
          <p:nvPr/>
        </p:nvGrpSpPr>
        <p:grpSpPr>
          <a:xfrm>
            <a:off x="777240" y="2068830"/>
            <a:ext cx="10869930" cy="4384548"/>
            <a:chOff x="966978" y="1012698"/>
            <a:chExt cx="10680192" cy="5440680"/>
          </a:xfrm>
          <a:solidFill>
            <a:schemeClr val="accent1">
              <a:lumMod val="50000"/>
            </a:schemeClr>
          </a:solidFill>
        </p:grpSpPr>
        <p:sp>
          <p:nvSpPr>
            <p:cNvPr id="4" name="Shape 1"/>
            <p:cNvSpPr/>
            <p:nvPr/>
          </p:nvSpPr>
          <p:spPr>
            <a:xfrm>
              <a:off x="966978" y="1012698"/>
              <a:ext cx="10680192" cy="5440680"/>
            </a:xfrm>
            <a:prstGeom prst="roundRect">
              <a:avLst/>
            </a:prstGeom>
            <a:grpFill/>
            <a:ln w="57150">
              <a:solidFill>
                <a:schemeClr val="tx2">
                  <a:lumMod val="20000"/>
                  <a:lumOff val="80000"/>
                </a:schemeClr>
              </a:solidFill>
              <a:prstDash val="solid"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" name="Text 2"/>
            <p:cNvSpPr/>
            <p:nvPr/>
          </p:nvSpPr>
          <p:spPr>
            <a:xfrm>
              <a:off x="1451610" y="1652778"/>
              <a:ext cx="9738360" cy="132588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FFFFFF"/>
                  </a:solidFill>
                </a:rPr>
                <a:t>Η επιτυχία της ΔΑΟΕ</a:t>
              </a:r>
              <a:endParaRPr lang="en-US" sz="3200" dirty="0"/>
            </a:p>
            <a:p>
              <a:pPr marL="0" indent="0" algn="ctr">
                <a:buNone/>
              </a:pPr>
              <a:r>
                <a:rPr lang="en-US" sz="3200" b="1" dirty="0">
                  <a:solidFill>
                    <a:srgbClr val="FFFFFF"/>
                  </a:solidFill>
                </a:rPr>
                <a:t>θα κριθεί από τα αποτελέσματά της.</a:t>
              </a:r>
              <a:endParaRPr lang="en-US" sz="3200" dirty="0"/>
            </a:p>
          </p:txBody>
        </p:sp>
        <p:sp>
          <p:nvSpPr>
            <p:cNvPr id="6" name="Text 3"/>
            <p:cNvSpPr/>
            <p:nvPr/>
          </p:nvSpPr>
          <p:spPr>
            <a:xfrm>
              <a:off x="1680210" y="3344418"/>
              <a:ext cx="9281160" cy="7315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3B33D"/>
                  </a:solidFill>
                </a:rPr>
                <a:t>Ασφαλέστερη Κύπρος. Καλύτερη προστασία των πολιτών.</a:t>
              </a:r>
              <a:endParaRPr lang="en-US" sz="2400" dirty="0"/>
            </a:p>
          </p:txBody>
        </p:sp>
        <p:sp>
          <p:nvSpPr>
            <p:cNvPr id="7" name="Shape 4"/>
            <p:cNvSpPr/>
            <p:nvPr/>
          </p:nvSpPr>
          <p:spPr>
            <a:xfrm>
              <a:off x="5246370" y="4423410"/>
              <a:ext cx="2130552" cy="1"/>
            </a:xfrm>
            <a:prstGeom prst="line">
              <a:avLst/>
            </a:prstGeom>
            <a:grpFill/>
            <a:ln w="50800">
              <a:solidFill>
                <a:srgbClr val="18B6D9"/>
              </a:solidFill>
              <a:prstDash val="solid"/>
            </a:ln>
          </p:spPr>
        </p:sp>
        <p:sp>
          <p:nvSpPr>
            <p:cNvPr id="8" name="Text 5"/>
            <p:cNvSpPr/>
            <p:nvPr/>
          </p:nvSpPr>
          <p:spPr>
            <a:xfrm>
              <a:off x="2183130" y="4770882"/>
              <a:ext cx="8229600" cy="41148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D9F3FA"/>
                  </a:solidFill>
                </a:rPr>
                <a:t>Επαγγελματισμός  •  Αποφασιστικότητα  •  Ευθύνη</a:t>
              </a:r>
              <a:endParaRPr lang="en-US" sz="1600" dirty="0"/>
            </a:p>
          </p:txBody>
        </p:sp>
        <p:sp>
          <p:nvSpPr>
            <p:cNvPr id="9" name="Text 6"/>
            <p:cNvSpPr/>
            <p:nvPr/>
          </p:nvSpPr>
          <p:spPr>
            <a:xfrm>
              <a:off x="4533138" y="5639562"/>
              <a:ext cx="356616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 kern="0" spc="220" dirty="0">
                  <a:solidFill>
                    <a:srgbClr val="A8C0D2"/>
                  </a:solidFill>
                </a:rPr>
                <a:t>ΣΑΣ ΕΥΧΑΡΙΣΤΩ</a:t>
              </a:r>
              <a:endParaRPr lang="en-US" sz="13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D39625A808724AB403FA6164184599" ma:contentTypeVersion="0" ma:contentTypeDescription="Create a new document." ma:contentTypeScope="" ma:versionID="fe2750e7b9c94520b48c7d00f7f2b12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A5EB198-2692-4F37-8480-927EEB38B3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20429C-9C83-45B2-9C9E-AD5C107B75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58DD28E-9255-468F-9938-898EDDC85E96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3585</TotalTime>
  <Words>434</Words>
  <Application>Microsoft Office PowerPoint</Application>
  <PresentationFormat>Widescreen</PresentationFormat>
  <Paragraphs>82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Διεύθυνση Αντιμετώπισης Οργανωμένου Εγκλήματος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Ανδριανή Σιημητρά-Κωνσταντίνου</dc:creator>
  <cp:lastModifiedBy>Βύρωνας Βύρωνος</cp:lastModifiedBy>
  <cp:revision>118</cp:revision>
  <dcterms:created xsi:type="dcterms:W3CDTF">2020-08-29T19:25:55Z</dcterms:created>
  <dcterms:modified xsi:type="dcterms:W3CDTF">2026-10-07T06:52:48Z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0x010100B3D39625A808724AB403FA6164184599</vt:lpwstr>
  </property>
</Properties>
</file>